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9" r:id="rId10"/>
    <p:sldId id="267" r:id="rId11"/>
    <p:sldId id="266" r:id="rId12"/>
    <p:sldId id="270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F6600"/>
    <a:srgbClr val="FDF94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4" autoAdjust="0"/>
    <p:restoredTop sz="94638" autoAdjust="0"/>
  </p:normalViewPr>
  <p:slideViewPr>
    <p:cSldViewPr>
      <p:cViewPr>
        <p:scale>
          <a:sx n="100" d="100"/>
          <a:sy n="100" d="100"/>
        </p:scale>
        <p:origin x="-690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med" advClick="0" advTm="17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16/06/2020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17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14348" y="857232"/>
            <a:ext cx="7772400" cy="1714512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Pourquoi choisir l’option </a:t>
            </a:r>
            <a:b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</a:b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LCA  en 5</a:t>
            </a:r>
            <a:r>
              <a:rPr lang="fr-FR" b="1" baseline="30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ème</a:t>
            </a: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 ? </a:t>
            </a: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7290" y="4071942"/>
            <a:ext cx="6400800" cy="1928826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fr-FR" b="1" dirty="0" smtClean="0">
                <a:solidFill>
                  <a:srgbClr val="0070C0"/>
                </a:solidFill>
              </a:rPr>
              <a:t>Si tu hésites encore, </a:t>
            </a:r>
          </a:p>
          <a:p>
            <a:pPr>
              <a:lnSpc>
                <a:spcPct val="120000"/>
              </a:lnSpc>
            </a:pPr>
            <a:r>
              <a:rPr lang="fr-FR" b="1" dirty="0" smtClean="0">
                <a:solidFill>
                  <a:srgbClr val="0070C0"/>
                </a:solidFill>
              </a:rPr>
              <a:t>ce diaporama est pour toi : nous espérons te convaincre.</a:t>
            </a:r>
            <a:endParaRPr lang="fr-FR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msotw9_temp0"/>
          <p:cNvPicPr>
            <a:picLocks noChangeAspect="1" noChangeArrowheads="1"/>
          </p:cNvPicPr>
          <p:nvPr/>
        </p:nvPicPr>
        <p:blipFill>
          <a:blip r:embed="rId2">
            <a:lum bright="6000" contrast="8000"/>
          </a:blip>
          <a:srcRect/>
          <a:stretch>
            <a:fillRect/>
          </a:stretch>
        </p:blipFill>
        <p:spPr bwMode="auto">
          <a:xfrm>
            <a:off x="3214678" y="2302991"/>
            <a:ext cx="2071702" cy="1430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Bulle ronde 5"/>
          <p:cNvSpPr/>
          <p:nvPr/>
        </p:nvSpPr>
        <p:spPr>
          <a:xfrm>
            <a:off x="5715008" y="2214554"/>
            <a:ext cx="2571768" cy="1143008"/>
          </a:xfrm>
          <a:prstGeom prst="wedgeEllipseCallout">
            <a:avLst>
              <a:gd name="adj1" fmla="val -72825"/>
              <a:gd name="adj2" fmla="val -30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050" b="1" i="1" dirty="0" smtClean="0">
                <a:latin typeface="Arial" pitchFamily="34" charset="0"/>
                <a:cs typeface="Arial" pitchFamily="34" charset="0"/>
              </a:rPr>
              <a:t>Parce que c’est comme le bon lait : c’est bon pour les neurones , petit ! </a:t>
            </a:r>
            <a:endParaRPr lang="fr-FR" sz="105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17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tilisateur\AppData\Local\Microsoft\Windows\INetCache\IE\F56PD6XC\colosseum-274895_960_72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780000">
            <a:off x="3054415" y="3684930"/>
            <a:ext cx="1073835" cy="602913"/>
          </a:xfrm>
          <a:prstGeom prst="ellipse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>
                <a:latin typeface="Arial Black" pitchFamily="34" charset="0"/>
              </a:rPr>
              <a:t>Les Romains ont </a:t>
            </a:r>
            <a:r>
              <a:rPr lang="fr-FR" sz="2800" b="1" u="sng" dirty="0" smtClean="0">
                <a:latin typeface="Arial Black" pitchFamily="34" charset="0"/>
              </a:rPr>
              <a:t>tout</a:t>
            </a:r>
            <a:r>
              <a:rPr lang="fr-FR" sz="2800" b="1" dirty="0" smtClean="0">
                <a:latin typeface="Arial Black" pitchFamily="34" charset="0"/>
              </a:rPr>
              <a:t> inventé</a:t>
            </a:r>
            <a:br>
              <a:rPr lang="fr-FR" sz="2800" b="1" dirty="0" smtClean="0">
                <a:latin typeface="Arial Black" pitchFamily="34" charset="0"/>
              </a:rPr>
            </a:br>
            <a:endParaRPr lang="fr-FR" sz="2800" b="1" dirty="0">
              <a:latin typeface="Arial Black" pitchFamily="34" charset="0"/>
            </a:endParaRPr>
          </a:p>
        </p:txBody>
      </p:sp>
      <p:pic>
        <p:nvPicPr>
          <p:cNvPr id="2051" name="Picture 3" descr="C:\Users\Utilisateur\AppData\Local\Microsoft\Windows\INetCache\IE\6RO5S4TY\cic-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00000">
            <a:off x="4616929" y="2263872"/>
            <a:ext cx="1070067" cy="1040093"/>
          </a:xfrm>
          <a:prstGeom prst="rect">
            <a:avLst/>
          </a:prstGeom>
          <a:noFill/>
        </p:spPr>
      </p:pic>
      <p:pic>
        <p:nvPicPr>
          <p:cNvPr id="2052" name="Picture 4" descr="C:\Users\Utilisateur\AppData\Local\Microsoft\Windows\INetCache\IE\SH625D0T\asics-baskets-chaussure-running-patriot-8-femm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00000">
            <a:off x="4245053" y="3316368"/>
            <a:ext cx="904858" cy="904858"/>
          </a:xfrm>
          <a:prstGeom prst="rect">
            <a:avLst/>
          </a:prstGeom>
          <a:noFill/>
        </p:spPr>
      </p:pic>
      <p:pic>
        <p:nvPicPr>
          <p:cNvPr id="2053" name="Picture 5" descr="C:\Users\Utilisateur\AppData\Local\Microsoft\Windows\INetCache\IE\F56PD6XC\SYCjos84JhyVv7hzkY51qaDuGpQ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780000">
            <a:off x="3159112" y="2492845"/>
            <a:ext cx="1309380" cy="925435"/>
          </a:xfrm>
          <a:prstGeom prst="rect">
            <a:avLst/>
          </a:prstGeom>
          <a:noFill/>
        </p:spPr>
      </p:pic>
      <p:pic>
        <p:nvPicPr>
          <p:cNvPr id="2054" name="Picture 6" descr="C:\Users\Utilisateur\AppData\Local\Microsoft\Windows\INetCache\IE\F56PD6XC\laurier_cesar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1571612"/>
            <a:ext cx="809624" cy="1129708"/>
          </a:xfrm>
          <a:prstGeom prst="rect">
            <a:avLst/>
          </a:prstGeom>
          <a:noFill/>
        </p:spPr>
      </p:pic>
      <p:pic>
        <p:nvPicPr>
          <p:cNvPr id="2055" name="Picture 7" descr="C:\Users\Utilisateur\AppData\Local\Microsoft\Windows\INetCache\IE\6RO5S4TY\280px-Vespasianus01_pushkin_edit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5214950"/>
            <a:ext cx="876827" cy="1108560"/>
          </a:xfrm>
          <a:prstGeom prst="rect">
            <a:avLst/>
          </a:prstGeom>
          <a:noFill/>
        </p:spPr>
      </p:pic>
      <p:pic>
        <p:nvPicPr>
          <p:cNvPr id="2056" name="Picture 8" descr="C:\Users\Utilisateur\AppData\Local\Microsoft\Windows\INetCache\IE\F1WEB5EO\220px-Cicero_-_Musei_Capitolini[1]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29586" y="1643050"/>
            <a:ext cx="785818" cy="1046565"/>
          </a:xfrm>
          <a:prstGeom prst="rect">
            <a:avLst/>
          </a:prstGeom>
          <a:noFill/>
        </p:spPr>
      </p:pic>
      <p:pic>
        <p:nvPicPr>
          <p:cNvPr id="2060" name="Picture 12" descr="C:\Users\Utilisateur\AppData\Local\Microsoft\Windows\INetCache\IE\3VZXD13Y\ObelixSaluda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72396" y="5072074"/>
            <a:ext cx="920744" cy="1160795"/>
          </a:xfrm>
          <a:prstGeom prst="rect">
            <a:avLst/>
          </a:prstGeom>
          <a:noFill/>
        </p:spPr>
      </p:pic>
      <p:sp>
        <p:nvSpPr>
          <p:cNvPr id="11" name="Bulle ronde 10"/>
          <p:cNvSpPr/>
          <p:nvPr/>
        </p:nvSpPr>
        <p:spPr>
          <a:xfrm>
            <a:off x="1357290" y="1285860"/>
            <a:ext cx="2143140" cy="785818"/>
          </a:xfrm>
          <a:prstGeom prst="wedgeEllipseCallout">
            <a:avLst>
              <a:gd name="adj1" fmla="val -73780"/>
              <a:gd name="adj2" fmla="val 2487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000" dirty="0" smtClean="0"/>
              <a:t>C’est moi qui ai inventé le calendrier  </a:t>
            </a:r>
            <a:r>
              <a:rPr lang="fr-FR" sz="1000" dirty="0" err="1" smtClean="0"/>
              <a:t>julio</a:t>
            </a:r>
            <a:r>
              <a:rPr lang="fr-FR" sz="1000" dirty="0" smtClean="0"/>
              <a:t>-claudien. </a:t>
            </a:r>
            <a:endParaRPr lang="fr-FR" sz="1000" dirty="0"/>
          </a:p>
        </p:txBody>
      </p:sp>
      <p:sp>
        <p:nvSpPr>
          <p:cNvPr id="12" name="Bulle ronde 11"/>
          <p:cNvSpPr/>
          <p:nvPr/>
        </p:nvSpPr>
        <p:spPr>
          <a:xfrm>
            <a:off x="1214414" y="4857760"/>
            <a:ext cx="2143140" cy="571504"/>
          </a:xfrm>
          <a:prstGeom prst="wedgeEllipseCallout">
            <a:avLst>
              <a:gd name="adj1" fmla="val -50134"/>
              <a:gd name="adj2" fmla="val 47078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000" dirty="0" smtClean="0"/>
              <a:t>C’est moi qui ai fait construire le Colisée.</a:t>
            </a:r>
            <a:endParaRPr lang="fr-FR" sz="1000" dirty="0"/>
          </a:p>
        </p:txBody>
      </p:sp>
      <p:sp>
        <p:nvSpPr>
          <p:cNvPr id="13" name="Bulle ronde 12"/>
          <p:cNvSpPr/>
          <p:nvPr/>
        </p:nvSpPr>
        <p:spPr>
          <a:xfrm>
            <a:off x="6000760" y="1357298"/>
            <a:ext cx="2000264" cy="571504"/>
          </a:xfrm>
          <a:prstGeom prst="wedgeEllipseCallout">
            <a:avLst>
              <a:gd name="adj1" fmla="val 57927"/>
              <a:gd name="adj2" fmla="val 47078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000" dirty="0" smtClean="0"/>
              <a:t>C’est moi le chef l’éloquence</a:t>
            </a:r>
            <a:endParaRPr lang="fr-FR" sz="1000" dirty="0"/>
          </a:p>
        </p:txBody>
      </p:sp>
      <p:sp>
        <p:nvSpPr>
          <p:cNvPr id="14" name="Bulle ronde 13"/>
          <p:cNvSpPr/>
          <p:nvPr/>
        </p:nvSpPr>
        <p:spPr>
          <a:xfrm>
            <a:off x="5572132" y="4357694"/>
            <a:ext cx="2143140" cy="785818"/>
          </a:xfrm>
          <a:prstGeom prst="wedgeEllipseCallout">
            <a:avLst>
              <a:gd name="adj1" fmla="val 48564"/>
              <a:gd name="adj2" fmla="val 54088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000" dirty="0" smtClean="0"/>
              <a:t>Et moi, j’ai inventé le lancer de  Romains : c’est un sport romain, ça ? </a:t>
            </a:r>
            <a:endParaRPr lang="fr-FR" sz="1000" dirty="0"/>
          </a:p>
        </p:txBody>
      </p:sp>
      <p:sp>
        <p:nvSpPr>
          <p:cNvPr id="15" name="ZoneTexte 14"/>
          <p:cNvSpPr txBox="1"/>
          <p:nvPr/>
        </p:nvSpPr>
        <p:spPr>
          <a:xfrm>
            <a:off x="285720" y="2928934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Jules César </a:t>
            </a:r>
            <a:r>
              <a:rPr lang="fr-FR" sz="1000" dirty="0" smtClean="0"/>
              <a:t>(101-44 av. J.C.)</a:t>
            </a:r>
            <a:endParaRPr lang="fr-FR" sz="1000" dirty="0"/>
          </a:p>
        </p:txBody>
      </p:sp>
      <p:sp>
        <p:nvSpPr>
          <p:cNvPr id="16" name="ZoneTexte 15"/>
          <p:cNvSpPr txBox="1"/>
          <p:nvPr/>
        </p:nvSpPr>
        <p:spPr>
          <a:xfrm>
            <a:off x="1571604" y="6000768"/>
            <a:ext cx="15716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Vespasien </a:t>
            </a:r>
            <a:r>
              <a:rPr lang="fr-FR" sz="1000" dirty="0" smtClean="0"/>
              <a:t>(9-79 </a:t>
            </a:r>
            <a:r>
              <a:rPr lang="fr-FR" sz="1000" dirty="0" err="1" smtClean="0"/>
              <a:t>ap</a:t>
            </a:r>
            <a:r>
              <a:rPr lang="fr-FR" sz="1000" dirty="0" smtClean="0"/>
              <a:t>. J.C).</a:t>
            </a:r>
            <a:endParaRPr lang="fr-FR" sz="1000" dirty="0"/>
          </a:p>
        </p:txBody>
      </p:sp>
      <p:sp>
        <p:nvSpPr>
          <p:cNvPr id="17" name="ZoneTexte 16"/>
          <p:cNvSpPr txBox="1"/>
          <p:nvPr/>
        </p:nvSpPr>
        <p:spPr>
          <a:xfrm>
            <a:off x="7215206" y="2857496"/>
            <a:ext cx="15716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Cicéron</a:t>
            </a:r>
            <a:r>
              <a:rPr lang="fr-FR" sz="1000" dirty="0" smtClean="0"/>
              <a:t> ( 106-44 av. J.C.)</a:t>
            </a:r>
            <a:endParaRPr lang="fr-FR" sz="1000" dirty="0"/>
          </a:p>
        </p:txBody>
      </p:sp>
      <p:sp>
        <p:nvSpPr>
          <p:cNvPr id="18" name="ZoneTexte 17"/>
          <p:cNvSpPr txBox="1"/>
          <p:nvPr/>
        </p:nvSpPr>
        <p:spPr>
          <a:xfrm>
            <a:off x="5572132" y="5857892"/>
            <a:ext cx="192882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Obélix</a:t>
            </a:r>
            <a:r>
              <a:rPr lang="fr-FR" sz="1000" dirty="0" smtClean="0"/>
              <a:t>, 1959 – </a:t>
            </a:r>
            <a:r>
              <a:rPr lang="fr-FR" sz="1000" i="1" dirty="0" smtClean="0"/>
              <a:t>ad vitam </a:t>
            </a:r>
            <a:r>
              <a:rPr lang="fr-FR" sz="1000" i="1" dirty="0" err="1" smtClean="0"/>
              <a:t>eternam</a:t>
            </a:r>
            <a:endParaRPr lang="fr-FR" sz="1000" i="1" dirty="0"/>
          </a:p>
        </p:txBody>
      </p:sp>
      <p:cxnSp>
        <p:nvCxnSpPr>
          <p:cNvPr id="21" name="Connecteur droit avec flèche 20"/>
          <p:cNvCxnSpPr/>
          <p:nvPr/>
        </p:nvCxnSpPr>
        <p:spPr>
          <a:xfrm rot="5400000" flipH="1" flipV="1">
            <a:off x="3071802" y="4357694"/>
            <a:ext cx="50006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>
            <a:off x="2643174" y="2143116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>
            <a:stCxn id="13" idx="3"/>
          </p:cNvCxnSpPr>
          <p:nvPr/>
        </p:nvCxnSpPr>
        <p:spPr>
          <a:xfrm rot="5400000">
            <a:off x="5676751" y="1740488"/>
            <a:ext cx="512323" cy="7215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4429124" y="3786190"/>
            <a:ext cx="10294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2800" b="1" cap="none" spc="0" dirty="0" smtClean="0">
                <a:ln/>
                <a:solidFill>
                  <a:schemeClr val="accent3"/>
                </a:solidFill>
                <a:effectLst/>
              </a:rPr>
              <a:t>ASICS</a:t>
            </a:r>
            <a:endParaRPr lang="fr-FR" sz="28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27" name="ZoneTexte 26"/>
          <p:cNvSpPr txBox="1"/>
          <p:nvPr/>
        </p:nvSpPr>
        <p:spPr>
          <a:xfrm rot="1020000">
            <a:off x="4423666" y="3493686"/>
            <a:ext cx="2000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</a:rPr>
              <a:t>A</a:t>
            </a:r>
            <a:r>
              <a:rPr lang="it-IT" sz="1100" b="1" dirty="0" smtClean="0">
                <a:solidFill>
                  <a:srgbClr val="FF0000"/>
                </a:solidFill>
              </a:rPr>
              <a:t>nima </a:t>
            </a:r>
            <a:r>
              <a:rPr lang="it-IT" sz="1200" b="1" dirty="0" smtClean="0">
                <a:solidFill>
                  <a:srgbClr val="FF0000"/>
                </a:solidFill>
              </a:rPr>
              <a:t>S</a:t>
            </a:r>
            <a:r>
              <a:rPr lang="it-IT" sz="1100" b="1" dirty="0" smtClean="0">
                <a:solidFill>
                  <a:srgbClr val="FF0000"/>
                </a:solidFill>
              </a:rPr>
              <a:t>ana </a:t>
            </a:r>
            <a:r>
              <a:rPr lang="it-IT" sz="1200" b="1" dirty="0" smtClean="0">
                <a:solidFill>
                  <a:srgbClr val="FF0000"/>
                </a:solidFill>
              </a:rPr>
              <a:t>I</a:t>
            </a:r>
            <a:r>
              <a:rPr lang="it-IT" sz="1100" b="1" dirty="0" smtClean="0">
                <a:solidFill>
                  <a:srgbClr val="FF0000"/>
                </a:solidFill>
              </a:rPr>
              <a:t>n </a:t>
            </a:r>
            <a:r>
              <a:rPr lang="it-IT" sz="1200" b="1" dirty="0" smtClean="0">
                <a:solidFill>
                  <a:srgbClr val="FF0000"/>
                </a:solidFill>
              </a:rPr>
              <a:t>C</a:t>
            </a:r>
            <a:r>
              <a:rPr lang="it-IT" sz="1100" b="1" dirty="0" smtClean="0">
                <a:solidFill>
                  <a:srgbClr val="FF0000"/>
                </a:solidFill>
              </a:rPr>
              <a:t>orpore </a:t>
            </a:r>
            <a:r>
              <a:rPr lang="it-IT" sz="1200" b="1" dirty="0" smtClean="0">
                <a:solidFill>
                  <a:srgbClr val="FF0000"/>
                </a:solidFill>
              </a:rPr>
              <a:t>S</a:t>
            </a:r>
            <a:r>
              <a:rPr lang="it-IT" sz="1100" b="1" dirty="0" smtClean="0">
                <a:solidFill>
                  <a:srgbClr val="FF0000"/>
                </a:solidFill>
              </a:rPr>
              <a:t>ano</a:t>
            </a:r>
            <a:endParaRPr lang="fr-FR" sz="1100" b="1" dirty="0">
              <a:solidFill>
                <a:srgbClr val="FF0000"/>
              </a:solidFill>
            </a:endParaRPr>
          </a:p>
        </p:txBody>
      </p:sp>
      <p:cxnSp>
        <p:nvCxnSpPr>
          <p:cNvPr id="30" name="Connecteur droit avec flèche 29"/>
          <p:cNvCxnSpPr>
            <a:stCxn id="14" idx="1"/>
          </p:cNvCxnSpPr>
          <p:nvPr/>
        </p:nvCxnSpPr>
        <p:spPr>
          <a:xfrm rot="16200000" flipV="1">
            <a:off x="5457206" y="4043992"/>
            <a:ext cx="257956" cy="5996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17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essin Animé Mignon Garçon Et Fille En Costume Chinois | Vecteur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214554"/>
            <a:ext cx="3714776" cy="3714776"/>
          </a:xfrm>
          <a:prstGeom prst="rect">
            <a:avLst/>
          </a:prstGeom>
          <a:noFill/>
        </p:spPr>
      </p:pic>
      <p:sp>
        <p:nvSpPr>
          <p:cNvPr id="4" name="Bulle ronde 3"/>
          <p:cNvSpPr/>
          <p:nvPr/>
        </p:nvSpPr>
        <p:spPr>
          <a:xfrm>
            <a:off x="1214414" y="642918"/>
            <a:ext cx="1785950" cy="1785950"/>
          </a:xfrm>
          <a:prstGeom prst="wedgeEllipseCallout">
            <a:avLst>
              <a:gd name="adj1" fmla="val 65203"/>
              <a:gd name="adj2" fmla="val 78538"/>
            </a:avLst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i="1" dirty="0" smtClean="0"/>
              <a:t>Oui, presque ... Parce que c’est nous qui avons inventé la ... </a:t>
            </a:r>
            <a:endParaRPr lang="fr-FR" sz="1400" b="1" i="1" dirty="0"/>
          </a:p>
        </p:txBody>
      </p:sp>
      <p:sp>
        <p:nvSpPr>
          <p:cNvPr id="5" name="Bulle ronde 4"/>
          <p:cNvSpPr/>
          <p:nvPr/>
        </p:nvSpPr>
        <p:spPr>
          <a:xfrm>
            <a:off x="6715140" y="1285860"/>
            <a:ext cx="1571636" cy="1285884"/>
          </a:xfrm>
          <a:prstGeom prst="wedgeEllipseCallout">
            <a:avLst>
              <a:gd name="adj1" fmla="val -114764"/>
              <a:gd name="adj2" fmla="val 107908"/>
            </a:avLst>
          </a:prstGeom>
          <a:ln>
            <a:solidFill>
              <a:srgbClr val="FFC000">
                <a:alpha val="81176"/>
              </a:srgb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Picture 5" descr="C:\Users\Utilisateur\AppData\Local\Microsoft\Windows\INetCache\IE\6RO5S4TY\wheelbarrow-156599_960_72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571612"/>
            <a:ext cx="1285884" cy="642942"/>
          </a:xfrm>
          <a:prstGeom prst="rect">
            <a:avLst/>
          </a:prstGeom>
          <a:noFill/>
        </p:spPr>
      </p:pic>
      <p:sp>
        <p:nvSpPr>
          <p:cNvPr id="6" name="Bulle ronde 5"/>
          <p:cNvSpPr/>
          <p:nvPr/>
        </p:nvSpPr>
        <p:spPr>
          <a:xfrm rot="10800000" flipV="1">
            <a:off x="857224" y="2571744"/>
            <a:ext cx="1735636" cy="539468"/>
          </a:xfrm>
          <a:prstGeom prst="wedgeEllipseCallout">
            <a:avLst>
              <a:gd name="adj1" fmla="val -95887"/>
              <a:gd name="adj2" fmla="val 107305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i="1" dirty="0" smtClean="0"/>
              <a:t>Euh, t’es sûr de ça </a:t>
            </a:r>
            <a:r>
              <a:rPr lang="fr-FR" dirty="0" smtClean="0"/>
              <a:t>? </a:t>
            </a:r>
            <a:endParaRPr lang="fr-FR" dirty="0"/>
          </a:p>
        </p:txBody>
      </p:sp>
      <p:sp>
        <p:nvSpPr>
          <p:cNvPr id="8" name="Bulle ronde 7"/>
          <p:cNvSpPr/>
          <p:nvPr/>
        </p:nvSpPr>
        <p:spPr>
          <a:xfrm>
            <a:off x="6500826" y="3000372"/>
            <a:ext cx="2286016" cy="642942"/>
          </a:xfrm>
          <a:prstGeom prst="wedgeEllipseCallout">
            <a:avLst>
              <a:gd name="adj1" fmla="val -84142"/>
              <a:gd name="adj2" fmla="val -5356"/>
            </a:avLst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i="1" dirty="0" smtClean="0"/>
              <a:t>Ben, je l’ai lu sur </a:t>
            </a:r>
            <a:r>
              <a:rPr lang="fr-FR" sz="1400" b="1" i="1" dirty="0" err="1" smtClean="0"/>
              <a:t>wikipedia</a:t>
            </a:r>
            <a:r>
              <a:rPr lang="fr-FR" sz="1400" b="1" i="1" dirty="0" smtClean="0"/>
              <a:t> </a:t>
            </a:r>
            <a:r>
              <a:rPr lang="fr-FR" dirty="0" smtClean="0"/>
              <a:t>...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571868" y="714356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 Black" pitchFamily="34" charset="0"/>
              </a:rPr>
              <a:t>ou presque …</a:t>
            </a:r>
            <a:endParaRPr lang="fr-FR" dirty="0"/>
          </a:p>
        </p:txBody>
      </p:sp>
    </p:spTree>
  </p:cSld>
  <p:clrMapOvr>
    <a:masterClrMapping/>
  </p:clrMapOvr>
  <p:transition spd="med" advClick="0" advTm="17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/>
          <p:nvPr/>
        </p:nvPicPr>
        <p:blipFill>
          <a:blip r:embed="rId2" cstate="print"/>
          <a:srcRect l="11570" t="29227" r="7934" b="30676"/>
          <a:stretch>
            <a:fillRect/>
          </a:stretch>
        </p:blipFill>
        <p:spPr bwMode="auto">
          <a:xfrm rot="10800000">
            <a:off x="1142976" y="1285860"/>
            <a:ext cx="6643734" cy="46529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928794" y="428604"/>
            <a:ext cx="55142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0070C0"/>
                </a:solidFill>
              </a:rPr>
              <a:t>Arrête ton char: les Romains avaient déjà leur COVID-19</a:t>
            </a:r>
          </a:p>
          <a:p>
            <a:pPr algn="ctr"/>
            <a:r>
              <a:rPr lang="fr-FR" b="1" dirty="0" smtClean="0">
                <a:solidFill>
                  <a:srgbClr val="0070C0"/>
                </a:solidFill>
              </a:rPr>
              <a:t>La preuve !</a:t>
            </a:r>
            <a:endParaRPr lang="fr-FR" b="1" dirty="0">
              <a:solidFill>
                <a:srgbClr val="0070C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928794" y="6143644"/>
            <a:ext cx="4286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/>
              <a:t>Astérix et la </a:t>
            </a:r>
            <a:r>
              <a:rPr lang="fr-FR" sz="1200" b="1" i="1" dirty="0" err="1" smtClean="0"/>
              <a:t>Transitalique</a:t>
            </a:r>
            <a:r>
              <a:rPr lang="fr-FR" sz="1200" dirty="0" smtClean="0"/>
              <a:t>, </a:t>
            </a:r>
            <a:r>
              <a:rPr lang="fr-FR" sz="1200" i="1" dirty="0" smtClean="0"/>
              <a:t>Les éditions Albert René</a:t>
            </a:r>
            <a:r>
              <a:rPr lang="fr-FR" sz="1200" dirty="0" smtClean="0"/>
              <a:t>, octobre 2017</a:t>
            </a:r>
            <a:endParaRPr lang="fr-FR" sz="1200" dirty="0"/>
          </a:p>
        </p:txBody>
      </p:sp>
      <p:sp>
        <p:nvSpPr>
          <p:cNvPr id="5" name="Bulle ronde 4"/>
          <p:cNvSpPr/>
          <p:nvPr/>
        </p:nvSpPr>
        <p:spPr>
          <a:xfrm>
            <a:off x="5572132" y="2071678"/>
            <a:ext cx="3571868" cy="571504"/>
          </a:xfrm>
          <a:prstGeom prst="wedgeEllipseCallout">
            <a:avLst>
              <a:gd name="adj1" fmla="val -61855"/>
              <a:gd name="adj2" fmla="val -47379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i="1" dirty="0" smtClean="0"/>
              <a:t>Oui, c’est nous qui avons inventé le coronavirus !</a:t>
            </a:r>
            <a:endParaRPr lang="fr-FR" sz="1600" b="1" i="1" dirty="0"/>
          </a:p>
        </p:txBody>
      </p:sp>
    </p:spTree>
  </p:cSld>
  <p:clrMapOvr>
    <a:masterClrMapping/>
  </p:clrMapOvr>
  <p:transition spd="med" advClick="0" advTm="17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b="1" dirty="0" smtClean="0">
                <a:latin typeface="Aharoni" pitchFamily="2" charset="-79"/>
                <a:cs typeface="Aharoni" pitchFamily="2" charset="-79"/>
              </a:rPr>
              <a:t>Les horaires  ? </a:t>
            </a:r>
            <a:endParaRPr lang="fr-FR" sz="4000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sz="2800" b="1" dirty="0" smtClean="0"/>
              <a:t>5</a:t>
            </a:r>
            <a:r>
              <a:rPr lang="fr-FR" sz="2800" b="1" baseline="30000" dirty="0" smtClean="0"/>
              <a:t>ème</a:t>
            </a:r>
            <a:r>
              <a:rPr lang="fr-FR" sz="2800" dirty="0" smtClean="0"/>
              <a:t> : 1h30 à 2h</a:t>
            </a:r>
          </a:p>
          <a:p>
            <a:r>
              <a:rPr lang="fr-FR" sz="2800" b="1" dirty="0" smtClean="0"/>
              <a:t>4</a:t>
            </a:r>
            <a:r>
              <a:rPr lang="fr-FR" sz="2800" b="1" baseline="30000" dirty="0" smtClean="0"/>
              <a:t>ème</a:t>
            </a:r>
            <a:r>
              <a:rPr lang="fr-FR" sz="2800" dirty="0" smtClean="0"/>
              <a:t> : 2h à 2h30 </a:t>
            </a:r>
          </a:p>
          <a:p>
            <a:r>
              <a:rPr lang="fr-FR" sz="2800" b="1" dirty="0" smtClean="0"/>
              <a:t>3</a:t>
            </a:r>
            <a:r>
              <a:rPr lang="fr-FR" sz="2800" b="1" baseline="30000" dirty="0" smtClean="0"/>
              <a:t>ème</a:t>
            </a:r>
            <a:r>
              <a:rPr lang="fr-FR" sz="2800" dirty="0" smtClean="0"/>
              <a:t> : 2h à 2h30*</a:t>
            </a:r>
          </a:p>
          <a:p>
            <a:pPr algn="ctr">
              <a:buNone/>
            </a:pPr>
            <a:r>
              <a:rPr lang="fr-FR" sz="2200" b="1" dirty="0" smtClean="0"/>
              <a:t>L’horaire peut varier en fonction de l’effectif</a:t>
            </a:r>
          </a:p>
          <a:p>
            <a:endParaRPr lang="fr-FR" sz="2200" dirty="0" smtClean="0"/>
          </a:p>
          <a:p>
            <a:r>
              <a:rPr lang="fr-FR" sz="2200" dirty="0" smtClean="0"/>
              <a:t>* En 3</a:t>
            </a:r>
            <a:r>
              <a:rPr lang="fr-FR" sz="2200" baseline="30000" dirty="0" smtClean="0"/>
              <a:t>ème</a:t>
            </a:r>
            <a:r>
              <a:rPr lang="fr-FR" sz="2200" dirty="0" smtClean="0"/>
              <a:t>, l’option </a:t>
            </a:r>
            <a:r>
              <a:rPr lang="fr-FR" sz="2200" b="1" dirty="0" smtClean="0">
                <a:solidFill>
                  <a:srgbClr val="FF0000"/>
                </a:solidFill>
              </a:rPr>
              <a:t>LATIN</a:t>
            </a:r>
            <a:r>
              <a:rPr lang="fr-FR" sz="2200" dirty="0" smtClean="0"/>
              <a:t> peut être remplacée par l’option </a:t>
            </a:r>
            <a:r>
              <a:rPr lang="fr-FR" sz="2200" b="1" dirty="0" smtClean="0">
                <a:solidFill>
                  <a:srgbClr val="0070C0"/>
                </a:solidFill>
              </a:rPr>
              <a:t>GREC</a:t>
            </a:r>
            <a:r>
              <a:rPr lang="fr-FR" sz="2200" dirty="0" smtClean="0"/>
              <a:t> (2 à 3h)</a:t>
            </a:r>
          </a:p>
          <a:p>
            <a:r>
              <a:rPr lang="fr-FR" sz="2200" dirty="0" smtClean="0"/>
              <a:t>Il est également possible de suivre les </a:t>
            </a:r>
            <a:r>
              <a:rPr lang="fr-FR" sz="2200" b="1" dirty="0" smtClean="0"/>
              <a:t>deux options  </a:t>
            </a:r>
            <a:r>
              <a:rPr lang="fr-FR" sz="2200" dirty="0" smtClean="0"/>
              <a:t>(= </a:t>
            </a:r>
            <a:r>
              <a:rPr lang="fr-FR" sz="2200" b="1" dirty="0" smtClean="0"/>
              <a:t>4h de LCA</a:t>
            </a:r>
            <a:r>
              <a:rPr lang="fr-FR" sz="2200" dirty="0" smtClean="0"/>
              <a:t>)</a:t>
            </a:r>
          </a:p>
          <a:p>
            <a:endParaRPr lang="fr-FR" sz="2200" dirty="0" smtClean="0"/>
          </a:p>
          <a:p>
            <a:pPr lvl="7"/>
            <a:endParaRPr lang="fr-FR" sz="1000" dirty="0" smtClean="0"/>
          </a:p>
          <a:p>
            <a:pPr lvl="7">
              <a:buNone/>
            </a:pPr>
            <a:r>
              <a:rPr lang="fr-FR" sz="4400" smtClean="0"/>
              <a:t> +</a:t>
            </a:r>
            <a:endParaRPr lang="fr-FR" sz="4400" dirty="0" smtClean="0"/>
          </a:p>
          <a:p>
            <a:endParaRPr lang="fr-FR" sz="2200" dirty="0" smtClean="0"/>
          </a:p>
          <a:p>
            <a:pPr>
              <a:buNone/>
            </a:pPr>
            <a:r>
              <a:rPr lang="fr-FR" sz="1300" dirty="0" smtClean="0"/>
              <a:t>	</a:t>
            </a:r>
          </a:p>
          <a:p>
            <a:pPr>
              <a:buNone/>
            </a:pPr>
            <a:r>
              <a:rPr lang="fr-FR" sz="1300" dirty="0" smtClean="0"/>
              <a:t>		</a:t>
            </a:r>
            <a:r>
              <a:rPr lang="fr-FR" sz="1300" b="1" dirty="0" smtClean="0">
                <a:solidFill>
                  <a:srgbClr val="FF0000"/>
                </a:solidFill>
              </a:rPr>
              <a:t>Louve du Capitole</a:t>
            </a:r>
            <a:r>
              <a:rPr lang="fr-FR" sz="1300" dirty="0" smtClean="0"/>
              <a:t>				</a:t>
            </a:r>
            <a:r>
              <a:rPr lang="fr-FR" sz="1300" b="1" dirty="0" smtClean="0">
                <a:solidFill>
                  <a:srgbClr val="0070C0"/>
                </a:solidFill>
              </a:rPr>
              <a:t>Chouette d’Athéna</a:t>
            </a:r>
          </a:p>
          <a:p>
            <a:pPr lvl="8"/>
            <a:endParaRPr lang="fr-FR" sz="1000" dirty="0"/>
          </a:p>
        </p:txBody>
      </p:sp>
      <p:pic>
        <p:nvPicPr>
          <p:cNvPr id="1027" name="Picture 3" descr="C:\Users\Utilisateur\AppData\Local\Microsoft\Windows\INetCache\IE\6RO5S4TY\hourglass-890906_6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428604"/>
            <a:ext cx="783424" cy="1333488"/>
          </a:xfrm>
          <a:prstGeom prst="rect">
            <a:avLst/>
          </a:prstGeom>
          <a:noFill/>
        </p:spPr>
      </p:pic>
      <p:pic>
        <p:nvPicPr>
          <p:cNvPr id="1028" name="Picture 4" descr="C:\Users\Utilisateur\AppData\Local\Microsoft\Windows\INetCache\IE\F1WEB5EO\louve_romulus_statu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4572008"/>
            <a:ext cx="976296" cy="693170"/>
          </a:xfrm>
          <a:prstGeom prst="rect">
            <a:avLst/>
          </a:prstGeom>
          <a:noFill/>
        </p:spPr>
      </p:pic>
      <p:pic>
        <p:nvPicPr>
          <p:cNvPr id="1029" name="Picture 5" descr="C:\Users\Utilisateur\AppData\Local\Microsoft\Windows\INetCache\IE\6RO5S4TY\Logo_des_Belles_Lettres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4357694"/>
            <a:ext cx="1143008" cy="92042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7000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143008"/>
          </a:xfrm>
        </p:spPr>
        <p:txBody>
          <a:bodyPr/>
          <a:lstStyle/>
          <a:p>
            <a:r>
              <a:rPr lang="fr-FR" b="1" dirty="0" smtClean="0"/>
              <a:t>Que fait-on en cours de LATIN ?</a:t>
            </a:r>
            <a:endParaRPr lang="fr-FR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00100" y="2000240"/>
            <a:ext cx="7215238" cy="3857652"/>
          </a:xfrm>
        </p:spPr>
        <p:txBody>
          <a:bodyPr>
            <a:normAutofit lnSpcReduction="10000"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0070C0"/>
                </a:solidFill>
              </a:rPr>
              <a:t>Mythologie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b="1" dirty="0" smtClean="0">
                <a:solidFill>
                  <a:srgbClr val="FF0000"/>
                </a:solidFill>
                <a:latin typeface="Agency FB" pitchFamily="34" charset="0"/>
              </a:rPr>
              <a:t>Histoire</a:t>
            </a:r>
            <a:r>
              <a:rPr lang="fr-FR" b="1" dirty="0" smtClean="0">
                <a:solidFill>
                  <a:srgbClr val="FF0000"/>
                </a:solidFill>
              </a:rPr>
              <a:t> et </a:t>
            </a:r>
            <a:r>
              <a:rPr lang="fr-FR" b="1" i="1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civilisation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b="1" dirty="0" smtClean="0">
                <a:solidFill>
                  <a:srgbClr val="7030A0"/>
                </a:solidFill>
                <a:latin typeface="Arial Rounded MT Bold" pitchFamily="34" charset="0"/>
              </a:rPr>
              <a:t>Etymologie</a:t>
            </a:r>
          </a:p>
          <a:p>
            <a:r>
              <a:rPr lang="fr-FR" b="1" dirty="0" smtClean="0">
                <a:solidFill>
                  <a:srgbClr val="FF6600"/>
                </a:solidFill>
                <a:latin typeface="Arial Rounded MT Bold" pitchFamily="34" charset="0"/>
              </a:rPr>
              <a:t>Grammaire</a:t>
            </a:r>
            <a:r>
              <a:rPr lang="fr-FR" b="1" dirty="0" smtClean="0">
                <a:solidFill>
                  <a:srgbClr val="FF6600"/>
                </a:solidFill>
              </a:rPr>
              <a:t> </a:t>
            </a:r>
            <a:r>
              <a:rPr lang="fr-FR" b="1" dirty="0" smtClean="0">
                <a:solidFill>
                  <a:srgbClr val="FF0000"/>
                </a:solidFill>
              </a:rPr>
              <a:t>et </a:t>
            </a:r>
            <a:r>
              <a:rPr lang="fr-FR" b="1" i="1" dirty="0" smtClean="0">
                <a:solidFill>
                  <a:schemeClr val="accent5">
                    <a:lumMod val="50000"/>
                  </a:schemeClr>
                </a:solidFill>
                <a:latin typeface="Baskerville Old Face" pitchFamily="18" charset="0"/>
              </a:rPr>
              <a:t>conjugaison</a:t>
            </a:r>
          </a:p>
          <a:p>
            <a:r>
              <a:rPr lang="fr-FR" b="1" dirty="0" smtClean="0">
                <a:solidFill>
                  <a:srgbClr val="92D050"/>
                </a:solidFill>
                <a:latin typeface="Century Gothic" pitchFamily="34" charset="0"/>
              </a:rPr>
              <a:t>Etude</a:t>
            </a:r>
            <a:r>
              <a:rPr lang="fr-FR" b="1" dirty="0" smtClean="0">
                <a:solidFill>
                  <a:srgbClr val="FF0000"/>
                </a:solidFill>
              </a:rPr>
              <a:t> d’</a:t>
            </a:r>
            <a:r>
              <a:rPr lang="fr-FR" sz="1800" b="1" dirty="0" smtClean="0">
                <a:solidFill>
                  <a:srgbClr val="00B0F0"/>
                </a:solidFill>
                <a:latin typeface="Amiri Quran" pitchFamily="2" charset="-78"/>
                <a:cs typeface="Amiri Quran" pitchFamily="2" charset="-78"/>
              </a:rPr>
              <a:t>images</a:t>
            </a:r>
            <a:r>
              <a:rPr lang="fr-FR" sz="1800" b="1" dirty="0" smtClean="0">
                <a:solidFill>
                  <a:srgbClr val="FF0000"/>
                </a:solidFill>
                <a:latin typeface="Amiri Quran" pitchFamily="2" charset="-78"/>
                <a:cs typeface="Amiri Quran" pitchFamily="2" charset="-78"/>
              </a:rPr>
              <a:t> </a:t>
            </a:r>
          </a:p>
          <a:p>
            <a:pPr algn="l">
              <a:buFontTx/>
              <a:buChar char="-"/>
            </a:pPr>
            <a:endParaRPr lang="fr-FR" sz="1800" b="1" dirty="0" smtClean="0">
              <a:solidFill>
                <a:srgbClr val="FF0000"/>
              </a:solidFill>
              <a:latin typeface="Amiri Quran" pitchFamily="2" charset="-78"/>
              <a:cs typeface="Amiri Quran" pitchFamily="2" charset="-78"/>
            </a:endParaRPr>
          </a:p>
          <a:p>
            <a:r>
              <a:rPr lang="fr-FR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 Bref, une </a:t>
            </a:r>
            <a:r>
              <a:rPr lang="fr-FR" sz="2400" b="1" i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</a:t>
            </a:r>
            <a:r>
              <a:rPr lang="fr-FR" sz="2400" b="1" dirty="0" smtClean="0">
                <a:solidFill>
                  <a:srgbClr val="0070C0"/>
                </a:solidFill>
                <a:latin typeface="Aparajita" pitchFamily="34" charset="0"/>
                <a:cs typeface="Aparajita" pitchFamily="34" charset="0"/>
              </a:rPr>
              <a:t>o</a:t>
            </a:r>
            <a:r>
              <a:rPr lang="fr-FR" sz="24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fr-FR" sz="2400" b="1" dirty="0" smtClean="0">
                <a:solidFill>
                  <a:srgbClr val="7030A0"/>
                </a:solidFill>
                <a:latin typeface="Arial Narrow" pitchFamily="34" charset="0"/>
                <a:cs typeface="Arial" pitchFamily="34" charset="0"/>
              </a:rPr>
              <a:t>a</a:t>
            </a:r>
            <a:r>
              <a:rPr lang="fr-FR" sz="24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ï</a:t>
            </a:r>
            <a:r>
              <a:rPr lang="fr-FR" sz="2400" b="1" dirty="0" smtClean="0">
                <a:solidFill>
                  <a:srgbClr val="0070C0"/>
                </a:solidFill>
                <a:latin typeface="Alef" pitchFamily="2" charset="-79"/>
                <a:cs typeface="Alef" pitchFamily="2" charset="-79"/>
              </a:rPr>
              <a:t>q</a:t>
            </a:r>
            <a:r>
              <a:rPr lang="fr-FR" sz="24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</a:t>
            </a:r>
            <a:r>
              <a:rPr lang="fr-FR" sz="2400" b="1" dirty="0" smtClean="0">
                <a:solidFill>
                  <a:srgbClr val="0070C0"/>
                </a:solidFill>
                <a:latin typeface="Agency FB" pitchFamily="34" charset="0"/>
                <a:cs typeface="Arial" pitchFamily="34" charset="0"/>
              </a:rPr>
              <a:t>e</a:t>
            </a:r>
            <a:r>
              <a:rPr lang="fr-FR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d’activités </a:t>
            </a:r>
          </a:p>
          <a:p>
            <a:r>
              <a:rPr lang="fr-FR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digne de celles qu’on peut voir à </a:t>
            </a:r>
            <a:r>
              <a:rPr lang="fr-FR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fr-FR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fr-FR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fr-FR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fr-FR" sz="24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fr-FR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fr-FR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fr-FR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fr-FR" sz="24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fr-FR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fr-FR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fr-FR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fr-FR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fr-FR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fr-FR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fr-FR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fr-FR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fr-FR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fr-FR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  <a:r>
              <a:rPr lang="fr-FR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>
              <a:buFontTx/>
              <a:buChar char="-"/>
            </a:pP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17000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fr-FR" sz="3200" b="1" dirty="0" smtClean="0"/>
              <a:t>Les « </a:t>
            </a:r>
            <a:r>
              <a:rPr lang="fr-FR" sz="3200" b="1" dirty="0" smtClean="0">
                <a:solidFill>
                  <a:srgbClr val="FF0000"/>
                </a:solidFill>
              </a:rPr>
              <a:t>petits plus</a:t>
            </a:r>
            <a:r>
              <a:rPr lang="fr-FR" sz="3200" b="1" dirty="0" smtClean="0"/>
              <a:t> » du collège de Lapalisse</a:t>
            </a:r>
            <a:br>
              <a:rPr lang="fr-FR" sz="3200" b="1" dirty="0" smtClean="0"/>
            </a:br>
            <a:r>
              <a:rPr lang="fr-FR" sz="2000" b="1" dirty="0" smtClean="0"/>
              <a:t>Au collège </a:t>
            </a:r>
            <a:r>
              <a:rPr lang="fr-FR" sz="2000" b="1" dirty="0" smtClean="0">
                <a:solidFill>
                  <a:srgbClr val="0070C0"/>
                </a:solidFill>
              </a:rPr>
              <a:t>Lucien Colon</a:t>
            </a:r>
            <a:r>
              <a:rPr lang="fr-FR" sz="2000" b="1" dirty="0" smtClean="0"/>
              <a:t>, on apprend et on joue (en latin !!!!!) </a:t>
            </a:r>
            <a:br>
              <a:rPr lang="fr-FR" sz="2000" b="1" dirty="0" smtClean="0"/>
            </a:br>
            <a:r>
              <a:rPr lang="fr-FR" sz="2000" b="1" dirty="0" smtClean="0"/>
              <a:t>les fables de </a:t>
            </a:r>
            <a:r>
              <a:rPr lang="fr-FR" sz="2400" b="1" i="1" dirty="0" smtClean="0">
                <a:solidFill>
                  <a:srgbClr val="FF0000"/>
                </a:solidFill>
              </a:rPr>
              <a:t>Phèdre </a:t>
            </a:r>
            <a:br>
              <a:rPr lang="fr-FR" sz="2400" b="1" i="1" dirty="0" smtClean="0">
                <a:solidFill>
                  <a:srgbClr val="FF0000"/>
                </a:solidFill>
              </a:rPr>
            </a:br>
            <a:r>
              <a:rPr lang="fr-FR" sz="1400" b="1" i="1" dirty="0" smtClean="0"/>
              <a:t>Si, si, c’est obligé ... tout le monde y passe : c’est un vieux souvenir de jeunesse de la prof de Latin !!!</a:t>
            </a:r>
            <a:endParaRPr lang="fr-FR" sz="1400" b="1" i="1" dirty="0"/>
          </a:p>
        </p:txBody>
      </p:sp>
      <p:sp>
        <p:nvSpPr>
          <p:cNvPr id="7" name="ZoneTexte 6"/>
          <p:cNvSpPr txBox="1"/>
          <p:nvPr/>
        </p:nvSpPr>
        <p:spPr>
          <a:xfrm>
            <a:off x="6786578" y="2643182"/>
            <a:ext cx="164307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Professeure de latin</a:t>
            </a:r>
          </a:p>
          <a:p>
            <a:pPr algn="ctr"/>
            <a:r>
              <a:rPr lang="fr-FR" sz="1400" dirty="0" smtClean="0"/>
              <a:t>jouant le </a:t>
            </a:r>
            <a:r>
              <a:rPr lang="fr-FR" sz="1400" b="1" dirty="0" smtClean="0"/>
              <a:t>corbeau</a:t>
            </a:r>
            <a:r>
              <a:rPr lang="fr-FR" sz="1400" dirty="0" smtClean="0"/>
              <a:t>  au XX</a:t>
            </a:r>
            <a:r>
              <a:rPr lang="fr-FR" sz="1600" baseline="30000" dirty="0" smtClean="0"/>
              <a:t>ème</a:t>
            </a:r>
            <a:r>
              <a:rPr lang="fr-FR" sz="1400" dirty="0" smtClean="0"/>
              <a:t>  siècle</a:t>
            </a:r>
          </a:p>
          <a:p>
            <a:pPr algn="ctr"/>
            <a:r>
              <a:rPr lang="fr-FR" sz="1400" dirty="0" smtClean="0"/>
              <a:t> (il y a très </a:t>
            </a:r>
            <a:r>
              <a:rPr lang="fr-FR" sz="1400" dirty="0" err="1" smtClean="0"/>
              <a:t>très</a:t>
            </a:r>
            <a:r>
              <a:rPr lang="fr-FR" sz="1400" dirty="0" smtClean="0"/>
              <a:t> </a:t>
            </a:r>
            <a:r>
              <a:rPr lang="fr-FR" sz="1400" dirty="0" err="1" smtClean="0"/>
              <a:t>très</a:t>
            </a:r>
            <a:r>
              <a:rPr lang="fr-FR" sz="1400" dirty="0" smtClean="0"/>
              <a:t> longtemps !) </a:t>
            </a:r>
            <a:endParaRPr lang="fr-FR" sz="1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34662" r="38679"/>
          <a:stretch>
            <a:fillRect/>
          </a:stretch>
        </p:blipFill>
        <p:spPr bwMode="auto">
          <a:xfrm>
            <a:off x="2357422" y="3071810"/>
            <a:ext cx="1547815" cy="24582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Bulle ronde 11"/>
          <p:cNvSpPr/>
          <p:nvPr/>
        </p:nvSpPr>
        <p:spPr>
          <a:xfrm>
            <a:off x="357158" y="2643182"/>
            <a:ext cx="1785950" cy="1000132"/>
          </a:xfrm>
          <a:prstGeom prst="wedgeEllipseCallout">
            <a:avLst>
              <a:gd name="adj1" fmla="val 103494"/>
              <a:gd name="adj2" fmla="val 3808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i="1" dirty="0" smtClean="0"/>
              <a:t>O qui </a:t>
            </a:r>
            <a:r>
              <a:rPr lang="fr-FR" sz="1400" b="1" i="1" dirty="0" err="1" smtClean="0"/>
              <a:t>tuarum</a:t>
            </a:r>
            <a:r>
              <a:rPr lang="fr-FR" sz="1400" b="1" i="1" dirty="0" smtClean="0"/>
              <a:t>, </a:t>
            </a:r>
            <a:r>
              <a:rPr lang="fr-FR" sz="1400" b="1" i="1" dirty="0" err="1" smtClean="0"/>
              <a:t>corve</a:t>
            </a:r>
            <a:r>
              <a:rPr lang="fr-FR" sz="1400" b="1" i="1" dirty="0" smtClean="0"/>
              <a:t>, </a:t>
            </a:r>
            <a:r>
              <a:rPr lang="fr-FR" sz="1400" b="1" i="1" dirty="0" err="1" smtClean="0"/>
              <a:t>pennarum</a:t>
            </a:r>
            <a:r>
              <a:rPr lang="fr-FR" sz="1400" b="1" i="1" dirty="0" smtClean="0"/>
              <a:t> est </a:t>
            </a:r>
            <a:r>
              <a:rPr lang="fr-FR" sz="1400" b="1" i="1" dirty="0" err="1" smtClean="0"/>
              <a:t>nitor</a:t>
            </a:r>
            <a:r>
              <a:rPr lang="fr-FR" sz="1400" b="1" i="1" dirty="0" smtClean="0"/>
              <a:t> !</a:t>
            </a:r>
            <a:endParaRPr lang="fr-FR" sz="1400" b="1" i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2428860" y="5643578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/>
              <a:t>Bon, même si vous n’avez pas tout compris, vous connaissez l’histoire :  « ...et gnagnagna et gnagnagna ... ».</a:t>
            </a:r>
            <a:endParaRPr lang="fr-FR" i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8811" t="34093" r="38004" b="12241"/>
          <a:stretch>
            <a:fillRect/>
          </a:stretch>
        </p:blipFill>
        <p:spPr bwMode="auto">
          <a:xfrm>
            <a:off x="4643438" y="2571744"/>
            <a:ext cx="1500198" cy="283370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Connecteur droit avec flèche 10"/>
          <p:cNvCxnSpPr/>
          <p:nvPr/>
        </p:nvCxnSpPr>
        <p:spPr>
          <a:xfrm rot="10800000" flipV="1">
            <a:off x="6072198" y="2928934"/>
            <a:ext cx="785818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17000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fr-FR" sz="3200" b="1" dirty="0" smtClean="0"/>
              <a:t>Le fameux concours </a:t>
            </a:r>
            <a:r>
              <a:rPr lang="fr-FR" sz="3200" b="1" dirty="0" smtClean="0">
                <a:solidFill>
                  <a:srgbClr val="FF0000"/>
                </a:solidFill>
              </a:rPr>
              <a:t>A.R.E.L.A.CLER</a:t>
            </a:r>
            <a:r>
              <a:rPr lang="fr-FR" sz="3200" b="1" dirty="0" smtClean="0"/>
              <a:t> ...</a:t>
            </a:r>
            <a:endParaRPr lang="fr-FR" sz="32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29130"/>
          </a:xfrm>
        </p:spPr>
        <p:txBody>
          <a:bodyPr/>
          <a:lstStyle/>
          <a:p>
            <a:pPr algn="just"/>
            <a:r>
              <a:rPr lang="fr-FR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Concours académique de langues anciennes </a:t>
            </a:r>
            <a:r>
              <a:rPr lang="fr-FR" sz="1800" dirty="0" smtClean="0">
                <a:latin typeface="Arial" pitchFamily="34" charset="0"/>
                <a:cs typeface="Arial" pitchFamily="34" charset="0"/>
              </a:rPr>
              <a:t>organisé chaque année par l’Association Régionale de Langues Anciennes, en partenariat avec le Rectorat et là... Tatata !!!!</a:t>
            </a:r>
          </a:p>
          <a:p>
            <a:pPr>
              <a:buNone/>
            </a:pPr>
            <a:r>
              <a:rPr lang="fr-FR" sz="1800" dirty="0" smtClean="0">
                <a:latin typeface="Arial" pitchFamily="34" charset="0"/>
                <a:cs typeface="Arial" pitchFamily="34" charset="0"/>
              </a:rPr>
              <a:t>		Les petits Lapalissois sont </a:t>
            </a:r>
            <a:r>
              <a:rPr lang="fr-FR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très forts </a:t>
            </a:r>
            <a:r>
              <a:rPr lang="fr-FR" sz="1800" dirty="0" smtClean="0">
                <a:latin typeface="Arial" pitchFamily="34" charset="0"/>
                <a:cs typeface="Arial" pitchFamily="34" charset="0"/>
              </a:rPr>
              <a:t>: la preuve ...</a:t>
            </a:r>
          </a:p>
          <a:p>
            <a:pPr>
              <a:buNone/>
            </a:pPr>
            <a:endParaRPr lang="fr-FR" sz="1800" dirty="0" smtClean="0"/>
          </a:p>
          <a:p>
            <a:pPr>
              <a:buNone/>
            </a:pPr>
            <a:endParaRPr lang="fr-FR" sz="1800" dirty="0" smtClean="0"/>
          </a:p>
          <a:p>
            <a:pPr>
              <a:buNone/>
            </a:pPr>
            <a:endParaRPr lang="fr-FR" sz="1800" dirty="0" smtClean="0"/>
          </a:p>
          <a:p>
            <a:pPr>
              <a:buNone/>
            </a:pPr>
            <a:endParaRPr lang="fr-FR" sz="1800" dirty="0" smtClean="0"/>
          </a:p>
          <a:p>
            <a:pPr>
              <a:buNone/>
            </a:pPr>
            <a:endParaRPr lang="fr-FR" dirty="0"/>
          </a:p>
        </p:txBody>
      </p:sp>
      <p:pic>
        <p:nvPicPr>
          <p:cNvPr id="4" name="Picture 3" descr="\\Livebox\usb1\louve\collège\ARELACLER Photos15 mai 2019\p1060821.jpg"/>
          <p:cNvPicPr>
            <a:picLocks noChangeAspect="1" noChangeArrowheads="1"/>
          </p:cNvPicPr>
          <p:nvPr/>
        </p:nvPicPr>
        <p:blipFill>
          <a:blip r:embed="rId2" cstate="print"/>
          <a:srcRect l="26850" t="11996" r="38425" b="28025"/>
          <a:stretch>
            <a:fillRect/>
          </a:stretch>
        </p:blipFill>
        <p:spPr bwMode="auto">
          <a:xfrm>
            <a:off x="3500430" y="3000372"/>
            <a:ext cx="2357454" cy="2714644"/>
          </a:xfrm>
          <a:prstGeom prst="ellipse">
            <a:avLst/>
          </a:prstGeom>
          <a:noFill/>
          <a:ln cap="rnd"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2357422" y="5857892"/>
            <a:ext cx="46151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 smtClean="0"/>
              <a:t>Cérémonie de remise des prix</a:t>
            </a:r>
            <a:r>
              <a:rPr lang="fr-FR" sz="1600" dirty="0" smtClean="0"/>
              <a:t>, </a:t>
            </a:r>
            <a:r>
              <a:rPr lang="fr-FR" sz="1600" b="1" u="sng" dirty="0" smtClean="0">
                <a:solidFill>
                  <a:srgbClr val="FF0000"/>
                </a:solidFill>
              </a:rPr>
              <a:t>15 mai 2019</a:t>
            </a:r>
          </a:p>
          <a:p>
            <a:pPr algn="ctr"/>
            <a:r>
              <a:rPr lang="fr-FR" sz="1600" dirty="0" smtClean="0"/>
              <a:t> Campus des Cézeaux, Université Clermont Auvergne </a:t>
            </a:r>
            <a:endParaRPr lang="fr-FR" sz="1600" dirty="0"/>
          </a:p>
        </p:txBody>
      </p:sp>
      <p:cxnSp>
        <p:nvCxnSpPr>
          <p:cNvPr id="9" name="Connecteur droit avec flèche 8"/>
          <p:cNvCxnSpPr/>
          <p:nvPr/>
        </p:nvCxnSpPr>
        <p:spPr>
          <a:xfrm rot="10800000" flipV="1">
            <a:off x="5143504" y="3071810"/>
            <a:ext cx="128588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6500826" y="2857496"/>
            <a:ext cx="192882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/>
              <a:t>Louis-Pierre Says</a:t>
            </a:r>
            <a:r>
              <a:rPr lang="fr-FR" sz="1100" dirty="0" smtClean="0"/>
              <a:t>, président de jury du Concours, maître de conférences en Physique</a:t>
            </a:r>
            <a:endParaRPr lang="fr-FR" sz="1100" dirty="0"/>
          </a:p>
        </p:txBody>
      </p:sp>
      <p:cxnSp>
        <p:nvCxnSpPr>
          <p:cNvPr id="12" name="Connecteur droit avec flèche 11"/>
          <p:cNvCxnSpPr/>
          <p:nvPr/>
        </p:nvCxnSpPr>
        <p:spPr>
          <a:xfrm>
            <a:off x="2857488" y="3357562"/>
            <a:ext cx="78581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1357290" y="3071810"/>
            <a:ext cx="157163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dirty="0" smtClean="0">
                <a:latin typeface="Aharoni" pitchFamily="2" charset="-79"/>
                <a:cs typeface="Aharoni" pitchFamily="2" charset="-79"/>
              </a:rPr>
              <a:t>Professeure </a:t>
            </a:r>
          </a:p>
          <a:p>
            <a:pPr algn="ctr"/>
            <a:r>
              <a:rPr lang="fr-FR" sz="11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très très très très </a:t>
            </a:r>
            <a:r>
              <a:rPr lang="fr-FR" sz="1100" dirty="0" smtClean="0">
                <a:latin typeface="Aharoni" pitchFamily="2" charset="-79"/>
                <a:cs typeface="Aharoni" pitchFamily="2" charset="-79"/>
              </a:rPr>
              <a:t>fière</a:t>
            </a:r>
            <a:r>
              <a:rPr lang="fr-FR" sz="11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fr-FR" sz="11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18" name="Connecteur droit avec flèche 17"/>
          <p:cNvCxnSpPr/>
          <p:nvPr/>
        </p:nvCxnSpPr>
        <p:spPr>
          <a:xfrm rot="10800000">
            <a:off x="5929322" y="4429132"/>
            <a:ext cx="92869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rot="10800000">
            <a:off x="4714876" y="4429132"/>
            <a:ext cx="207170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6929454" y="4714884"/>
            <a:ext cx="157163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>
                <a:solidFill>
                  <a:srgbClr val="FF0000"/>
                </a:solidFill>
              </a:rPr>
              <a:t>Axel</a:t>
            </a:r>
            <a:r>
              <a:rPr lang="fr-FR" sz="1100" dirty="0" smtClean="0"/>
              <a:t> et </a:t>
            </a:r>
            <a:r>
              <a:rPr lang="fr-FR" sz="1100" b="1" dirty="0" smtClean="0">
                <a:solidFill>
                  <a:srgbClr val="FF0000"/>
                </a:solidFill>
              </a:rPr>
              <a:t>Anna-Rose</a:t>
            </a:r>
            <a:r>
              <a:rPr lang="fr-FR" sz="1100" dirty="0" smtClean="0"/>
              <a:t>, élèves très contents car leur classe est </a:t>
            </a:r>
            <a:r>
              <a:rPr lang="fr-FR" sz="1100" b="1" dirty="0" smtClean="0"/>
              <a:t>lauréate </a:t>
            </a:r>
            <a:r>
              <a:rPr lang="fr-FR" sz="1100" dirty="0" smtClean="0"/>
              <a:t>en </a:t>
            </a:r>
            <a:r>
              <a:rPr lang="fr-FR" sz="1100" b="1" dirty="0" smtClean="0"/>
              <a:t>2018-2019</a:t>
            </a:r>
            <a:r>
              <a:rPr lang="fr-FR" sz="1200" b="1" dirty="0" smtClean="0"/>
              <a:t>.</a:t>
            </a:r>
            <a:r>
              <a:rPr lang="fr-FR" sz="1200" dirty="0" smtClean="0"/>
              <a:t> </a:t>
            </a:r>
            <a:endParaRPr lang="fr-FR" sz="1200" dirty="0"/>
          </a:p>
        </p:txBody>
      </p:sp>
      <p:cxnSp>
        <p:nvCxnSpPr>
          <p:cNvPr id="25" name="Connecteur droit avec flèche 24"/>
          <p:cNvCxnSpPr/>
          <p:nvPr/>
        </p:nvCxnSpPr>
        <p:spPr>
          <a:xfrm>
            <a:off x="3000364" y="5072074"/>
            <a:ext cx="1143008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ZoneTexte 25"/>
          <p:cNvSpPr txBox="1"/>
          <p:nvPr/>
        </p:nvSpPr>
        <p:spPr>
          <a:xfrm>
            <a:off x="1142976" y="4857760"/>
            <a:ext cx="178595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/>
              <a:t>Diplôme obtenu </a:t>
            </a:r>
          </a:p>
          <a:p>
            <a:pPr algn="ctr"/>
            <a:r>
              <a:rPr lang="fr-FR" sz="1200" b="1" dirty="0" smtClean="0">
                <a:solidFill>
                  <a:srgbClr val="FF0000"/>
                </a:solidFill>
              </a:rPr>
              <a:t>5</a:t>
            </a:r>
            <a:r>
              <a:rPr lang="fr-FR" sz="1200" b="1" baseline="30000" dirty="0" smtClean="0">
                <a:solidFill>
                  <a:srgbClr val="FF0000"/>
                </a:solidFill>
              </a:rPr>
              <a:t>ème</a:t>
            </a:r>
            <a:r>
              <a:rPr lang="fr-FR" sz="1200" b="1" dirty="0" smtClean="0">
                <a:solidFill>
                  <a:srgbClr val="FF0000"/>
                </a:solidFill>
              </a:rPr>
              <a:t> A-B : 7</a:t>
            </a:r>
            <a:r>
              <a:rPr lang="fr-FR" sz="1200" b="1" baseline="30000" dirty="0" smtClean="0">
                <a:solidFill>
                  <a:srgbClr val="FF0000"/>
                </a:solidFill>
              </a:rPr>
              <a:t>ème</a:t>
            </a:r>
            <a:r>
              <a:rPr lang="fr-FR" sz="1200" b="1" dirty="0" smtClean="0">
                <a:solidFill>
                  <a:srgbClr val="FF0000"/>
                </a:solidFill>
              </a:rPr>
              <a:t> prix Latin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17000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latin typeface="Arial Rounded MT Bold" pitchFamily="34" charset="0"/>
                <a:cs typeface="Aharoni" pitchFamily="2" charset="-79"/>
              </a:rPr>
              <a:t>Et voici le palmarès 2019-2020 !!!</a:t>
            </a:r>
            <a:endParaRPr lang="fr-FR" sz="3600" dirty="0">
              <a:solidFill>
                <a:srgbClr val="FF0000"/>
              </a:solidFill>
              <a:latin typeface="Arial Rounded MT Bold" pitchFamily="34" charset="0"/>
              <a:cs typeface="Aharoni" pitchFamily="2" charset="-79"/>
            </a:endParaRP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3499" t="18309" r="18432" b="10663"/>
          <a:stretch>
            <a:fillRect/>
          </a:stretch>
        </p:blipFill>
        <p:spPr bwMode="auto">
          <a:xfrm>
            <a:off x="4857752" y="1500173"/>
            <a:ext cx="3533801" cy="230465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/>
          <a:srcRect r="3208"/>
          <a:stretch>
            <a:fillRect/>
          </a:stretch>
        </p:blipFill>
        <p:spPr bwMode="auto">
          <a:xfrm>
            <a:off x="714348" y="3786190"/>
            <a:ext cx="3683668" cy="2421048"/>
          </a:xfrm>
          <a:prstGeom prst="rect">
            <a:avLst/>
          </a:prstGeom>
          <a:noFill/>
          <a:ln w="28575" cap="flat" cmpd="dbl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" name="ZoneTexte 5"/>
          <p:cNvSpPr txBox="1"/>
          <p:nvPr/>
        </p:nvSpPr>
        <p:spPr>
          <a:xfrm>
            <a:off x="357158" y="2357430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00B050"/>
                </a:solidFill>
              </a:rPr>
              <a:t>De quoi être vraiment fiers  ...</a:t>
            </a:r>
            <a:endParaRPr lang="fr-FR" sz="2400" b="1" i="1" dirty="0">
              <a:solidFill>
                <a:srgbClr val="00B05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14942" y="4929198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00B050"/>
                </a:solidFill>
              </a:rPr>
              <a:t>... de nos élèves.</a:t>
            </a:r>
            <a:endParaRPr lang="fr-FR" sz="2400" b="1" i="1" dirty="0">
              <a:solidFill>
                <a:srgbClr val="00B050"/>
              </a:solidFill>
            </a:endParaRPr>
          </a:p>
        </p:txBody>
      </p:sp>
      <p:cxnSp>
        <p:nvCxnSpPr>
          <p:cNvPr id="10" name="Connecteur droit avec flèche 9"/>
          <p:cNvCxnSpPr/>
          <p:nvPr/>
        </p:nvCxnSpPr>
        <p:spPr>
          <a:xfrm rot="16200000" flipH="1">
            <a:off x="535753" y="3464719"/>
            <a:ext cx="164307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17000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2643206"/>
          </a:xfrm>
        </p:spPr>
        <p:txBody>
          <a:bodyPr>
            <a:normAutofit fontScale="90000"/>
          </a:bodyPr>
          <a:lstStyle/>
          <a:p>
            <a:r>
              <a:rPr lang="fr-FR" sz="2800" b="1" dirty="0" smtClean="0">
                <a:ln w="50800"/>
                <a:latin typeface="Aharoni" pitchFamily="2" charset="-79"/>
                <a:cs typeface="Aharoni" pitchFamily="2" charset="-79"/>
              </a:rPr>
              <a:t>Et le séjour en Italie ...</a:t>
            </a:r>
            <a:br>
              <a:rPr lang="fr-FR" sz="2800" b="1" dirty="0" smtClean="0">
                <a:ln w="50800"/>
                <a:latin typeface="Aharoni" pitchFamily="2" charset="-79"/>
                <a:cs typeface="Aharoni" pitchFamily="2" charset="-79"/>
              </a:rPr>
            </a:br>
            <a:r>
              <a:rPr lang="fr-FR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/>
            </a:r>
            <a:br>
              <a:rPr lang="fr-FR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fr-FR" sz="36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Rome</a:t>
            </a:r>
            <a:r>
              <a:rPr lang="fr-FR" sz="3600" b="1" i="1" dirty="0" smtClean="0">
                <a:ln/>
                <a:solidFill>
                  <a:schemeClr val="accent3"/>
                </a:solidFill>
              </a:rPr>
              <a:t>, </a:t>
            </a:r>
            <a:r>
              <a:rPr lang="fr-FR" sz="36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Pompéi, </a:t>
            </a:r>
            <a:r>
              <a:rPr lang="fr-FR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Paestum</a:t>
            </a:r>
            <a:br>
              <a:rPr lang="fr-FR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fr-FR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les pâtes, </a:t>
            </a:r>
            <a:r>
              <a:rPr lang="fr-FR" sz="3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 pizza</a:t>
            </a:r>
            <a:r>
              <a:rPr lang="fr-FR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fr-FR" sz="36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glaces </a:t>
            </a:r>
            <a:r>
              <a:rPr lang="fr-FR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...</a:t>
            </a:r>
            <a:br>
              <a:rPr lang="fr-FR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fr-FR" sz="3600" dirty="0"/>
          </a:p>
        </p:txBody>
      </p:sp>
      <p:pic>
        <p:nvPicPr>
          <p:cNvPr id="2051" name="Picture 3" descr="C:\Users\Utilisateur\AppData\Local\Microsoft\Windows\INetCache\IE\3VZXD13Y\Bufala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2500306"/>
            <a:ext cx="1428760" cy="106889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053" name="Picture 5" descr="C:\Users\Utilisateur\AppData\Local\Microsoft\Windows\INetCache\IE\3GIXXKPD\4873744179_125259c391_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5072074"/>
            <a:ext cx="1785918" cy="11906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>
          <a:xfrm>
            <a:off x="571472" y="2786058"/>
            <a:ext cx="7786742" cy="3340105"/>
          </a:xfrm>
        </p:spPr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sz="2400" b="1" dirty="0" smtClean="0">
                <a:ln/>
                <a:latin typeface="Aharoni" pitchFamily="2" charset="-79"/>
                <a:cs typeface="Aharoni" pitchFamily="2" charset="-79"/>
              </a:rPr>
              <a:t>Quelques cartes postales ...</a:t>
            </a:r>
            <a:endParaRPr lang="fr-FR" sz="2400" b="1" dirty="0" smtClean="0">
              <a:latin typeface="Aharoni" pitchFamily="2" charset="-79"/>
              <a:cs typeface="Aharoni" pitchFamily="2" charset="-79"/>
            </a:endParaRPr>
          </a:p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 rot="19917295">
            <a:off x="370374" y="4970819"/>
            <a:ext cx="1500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/>
              <a:t>Pompéi et le Vésuve en toile de fond</a:t>
            </a:r>
            <a:endParaRPr lang="fr-FR" sz="1100" b="1" dirty="0"/>
          </a:p>
        </p:txBody>
      </p:sp>
      <p:pic>
        <p:nvPicPr>
          <p:cNvPr id="2050" name="Picture 2" descr="C:\Users\Utilisateur\AppData\Local\Microsoft\Windows\INetCache\IE\3GIXXKPD\Colosseo_200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643182"/>
            <a:ext cx="1571604" cy="104773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9" name="ZoneTexte 8"/>
          <p:cNvSpPr txBox="1"/>
          <p:nvPr/>
        </p:nvSpPr>
        <p:spPr>
          <a:xfrm rot="667341">
            <a:off x="1231353" y="2699771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Le Colisée</a:t>
            </a:r>
            <a:endParaRPr lang="fr-FR" sz="1400" b="1" dirty="0"/>
          </a:p>
        </p:txBody>
      </p:sp>
      <p:pic>
        <p:nvPicPr>
          <p:cNvPr id="11" name="Picture 2" descr="Drapea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126814">
            <a:off x="7286644" y="500042"/>
            <a:ext cx="1214446" cy="809631"/>
          </a:xfrm>
          <a:prstGeom prst="rect">
            <a:avLst/>
          </a:prstGeom>
          <a:noFill/>
        </p:spPr>
      </p:pic>
      <p:pic>
        <p:nvPicPr>
          <p:cNvPr id="3073" name="Picture 1" descr="C:\Users\Utilisateur\AppData\Local\Microsoft\Windows\INetCache\IE\3GIXXKPD\Pizza-Free-PNG-Image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183490">
            <a:off x="448740" y="567545"/>
            <a:ext cx="1571604" cy="785802"/>
          </a:xfrm>
          <a:prstGeom prst="rect">
            <a:avLst/>
          </a:prstGeom>
          <a:noFill/>
        </p:spPr>
      </p:pic>
      <p:sp>
        <p:nvSpPr>
          <p:cNvPr id="12" name="Bulle ronde 11"/>
          <p:cNvSpPr/>
          <p:nvPr/>
        </p:nvSpPr>
        <p:spPr>
          <a:xfrm>
            <a:off x="4857752" y="2428868"/>
            <a:ext cx="2143140" cy="785818"/>
          </a:xfrm>
          <a:prstGeom prst="wedgeEllipseCallout">
            <a:avLst>
              <a:gd name="adj1" fmla="val 45389"/>
              <a:gd name="adj2" fmla="val 5829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200" b="1" i="1" dirty="0" smtClean="0"/>
              <a:t>Avec mon lait, on fait de la délicieuse mozzarella</a:t>
            </a:r>
            <a:endParaRPr lang="fr-FR" sz="1200" b="1" i="1" dirty="0"/>
          </a:p>
        </p:txBody>
      </p:sp>
      <p:pic>
        <p:nvPicPr>
          <p:cNvPr id="3075" name="Picture 3" descr="C:\Users\Utilisateur\AppData\Local\Microsoft\Windows\INetCache\IE\FQBZKT9V\Temple_of_Poseidon,_east_facade_-_Paestum_-_Italy_2015_(2)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5143512"/>
            <a:ext cx="1542378" cy="107157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14" name="ZoneTexte 13"/>
          <p:cNvSpPr txBox="1"/>
          <p:nvPr/>
        </p:nvSpPr>
        <p:spPr>
          <a:xfrm rot="1871079">
            <a:off x="7612323" y="5064776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smtClean="0"/>
              <a:t>Temple à Paestum</a:t>
            </a:r>
            <a:endParaRPr lang="fr-FR" sz="1200" b="1" dirty="0"/>
          </a:p>
        </p:txBody>
      </p:sp>
      <p:sp>
        <p:nvSpPr>
          <p:cNvPr id="16" name="Bulle ronde 15"/>
          <p:cNvSpPr/>
          <p:nvPr/>
        </p:nvSpPr>
        <p:spPr>
          <a:xfrm>
            <a:off x="4857752" y="4500570"/>
            <a:ext cx="1785950" cy="714380"/>
          </a:xfrm>
          <a:prstGeom prst="wedgeEllipseCallout">
            <a:avLst>
              <a:gd name="adj1" fmla="val -62162"/>
              <a:gd name="adj2" fmla="val 39490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000" b="1" dirty="0" smtClean="0"/>
              <a:t>Nous t’attendons  sur la piazza Navona où tu pourras nous déguster. </a:t>
            </a:r>
            <a:endParaRPr lang="fr-FR" sz="1000" b="1" dirty="0"/>
          </a:p>
        </p:txBody>
      </p:sp>
      <p:pic>
        <p:nvPicPr>
          <p:cNvPr id="3078" name="Picture 6" descr="C:\Users\Utilisateur\AppData\Local\Microsoft\Windows\INetCache\IE\3GIXXKPD\mozzarelle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02" y="2571744"/>
            <a:ext cx="1271016" cy="877824"/>
          </a:xfrm>
          <a:prstGeom prst="rect">
            <a:avLst/>
          </a:prstGeom>
          <a:noFill/>
        </p:spPr>
      </p:pic>
      <p:pic>
        <p:nvPicPr>
          <p:cNvPr id="3080" name="Picture 8" descr="Le Forum SF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455900">
            <a:off x="3820470" y="5056182"/>
            <a:ext cx="987401" cy="1250420"/>
          </a:xfrm>
          <a:prstGeom prst="rect">
            <a:avLst/>
          </a:prstGeom>
          <a:noFill/>
        </p:spPr>
      </p:pic>
      <p:sp>
        <p:nvSpPr>
          <p:cNvPr id="19" name="ZoneTexte 18"/>
          <p:cNvSpPr txBox="1"/>
          <p:nvPr/>
        </p:nvSpPr>
        <p:spPr>
          <a:xfrm rot="1340532">
            <a:off x="7481411" y="2283984"/>
            <a:ext cx="19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smtClean="0"/>
              <a:t>Bufflonne de Capaccio</a:t>
            </a:r>
            <a:endParaRPr lang="fr-FR" sz="1200" b="1" dirty="0"/>
          </a:p>
        </p:txBody>
      </p:sp>
    </p:spTree>
  </p:cSld>
  <p:clrMapOvr>
    <a:masterClrMapping/>
  </p:clrMapOvr>
  <p:transition spd="med" advClick="0" advTm="17000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2900" b="1" dirty="0" smtClean="0"/>
              <a:t/>
            </a:r>
            <a:br>
              <a:rPr lang="fr-FR" sz="2900" b="1" dirty="0" smtClean="0"/>
            </a:br>
            <a:r>
              <a:rPr lang="fr-FR" sz="2900" b="1" dirty="0" smtClean="0"/>
              <a:t>Et parfois,</a:t>
            </a:r>
            <a:br>
              <a:rPr lang="fr-FR" sz="2900" b="1" dirty="0" smtClean="0"/>
            </a:br>
            <a:r>
              <a:rPr lang="fr-FR" sz="2900" b="1" dirty="0" smtClean="0"/>
              <a:t>... la chance d’assister à des combats </a:t>
            </a:r>
            <a:br>
              <a:rPr lang="fr-FR" sz="2900" b="1" dirty="0" smtClean="0"/>
            </a:br>
            <a:r>
              <a:rPr lang="fr-FR" sz="2900" b="1" dirty="0" smtClean="0"/>
              <a:t>			 ... de </a:t>
            </a:r>
            <a:r>
              <a:rPr lang="fr-FR" sz="2900" b="1" dirty="0" smtClean="0">
                <a:solidFill>
                  <a:srgbClr val="FF0000"/>
                </a:solidFill>
              </a:rPr>
              <a:t>vrais gladiateurs </a:t>
            </a:r>
            <a:r>
              <a:rPr lang="fr-FR" sz="2900" b="1" dirty="0" smtClean="0"/>
              <a:t>!!!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txBody>
          <a:bodyPr>
            <a:normAutofit/>
          </a:bodyPr>
          <a:lstStyle/>
          <a:p>
            <a:endParaRPr lang="fr-FR" sz="2200" dirty="0" smtClean="0"/>
          </a:p>
          <a:p>
            <a:endParaRPr lang="fr-FR" sz="2200" dirty="0"/>
          </a:p>
        </p:txBody>
      </p:sp>
      <p:pic>
        <p:nvPicPr>
          <p:cNvPr id="1028" name="Picture 4" descr="C:\Users\Utilisateur\AppData\Local\Microsoft\Windows\INetCache\IE\462OKJYG\Young_Folks'_History_of_Rome_illus138b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1572" y="2200266"/>
            <a:ext cx="4776378" cy="4107686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16467" t="7732"/>
          <a:stretch>
            <a:fillRect/>
          </a:stretch>
        </p:blipFill>
        <p:spPr bwMode="auto">
          <a:xfrm rot="20839934">
            <a:off x="2285984" y="2500306"/>
            <a:ext cx="571504" cy="672199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 r="10000"/>
          <a:stretch>
            <a:fillRect/>
          </a:stretch>
        </p:blipFill>
        <p:spPr bwMode="auto">
          <a:xfrm>
            <a:off x="4857752" y="2786058"/>
            <a:ext cx="642942" cy="71438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Bulle ronde 8"/>
          <p:cNvSpPr/>
          <p:nvPr/>
        </p:nvSpPr>
        <p:spPr>
          <a:xfrm>
            <a:off x="214282" y="1857364"/>
            <a:ext cx="2071702" cy="785818"/>
          </a:xfrm>
          <a:prstGeom prst="wedgeEllipseCallout">
            <a:avLst>
              <a:gd name="adj1" fmla="val 54347"/>
              <a:gd name="adj2" fmla="val 8743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Carpe diem !</a:t>
            </a:r>
          </a:p>
          <a:p>
            <a:pPr algn="ctr"/>
            <a:r>
              <a:rPr lang="fr-FR" sz="1400" b="1" dirty="0" smtClean="0"/>
              <a:t>Cogito ergo sum. </a:t>
            </a:r>
            <a:endParaRPr lang="fr-FR" sz="1400" b="1" dirty="0"/>
          </a:p>
        </p:txBody>
      </p:sp>
      <p:sp>
        <p:nvSpPr>
          <p:cNvPr id="10" name="Bulle ronde 9"/>
          <p:cNvSpPr/>
          <p:nvPr/>
        </p:nvSpPr>
        <p:spPr>
          <a:xfrm>
            <a:off x="6000760" y="1857364"/>
            <a:ext cx="2786082" cy="785818"/>
          </a:xfrm>
          <a:prstGeom prst="wedgeEllipseCallout">
            <a:avLst>
              <a:gd name="adj1" fmla="val -62748"/>
              <a:gd name="adj2" fmla="val 104559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i="1" dirty="0" smtClean="0"/>
              <a:t>Ave, Caesar ! Morituri te salutant !</a:t>
            </a:r>
            <a:endParaRPr lang="fr-FR" sz="1600" b="1" i="1" dirty="0"/>
          </a:p>
        </p:txBody>
      </p:sp>
      <p:cxnSp>
        <p:nvCxnSpPr>
          <p:cNvPr id="12" name="Connecteur droit avec flèche 11"/>
          <p:cNvCxnSpPr/>
          <p:nvPr/>
        </p:nvCxnSpPr>
        <p:spPr>
          <a:xfrm rot="10800000">
            <a:off x="6143636" y="3714752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7072330" y="3429000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/>
              <a:t>Titus Rochus </a:t>
            </a:r>
            <a:r>
              <a:rPr lang="fr-FR" sz="1400" dirty="0" smtClean="0"/>
              <a:t>:</a:t>
            </a:r>
          </a:p>
          <a:p>
            <a:pPr algn="ctr"/>
            <a:r>
              <a:rPr lang="fr-FR" sz="1400" dirty="0" smtClean="0"/>
              <a:t>Fortissimus gladiator</a:t>
            </a:r>
            <a:endParaRPr lang="fr-FR" sz="1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142844" y="4714884"/>
            <a:ext cx="18573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/>
              <a:t>Michaelus Basmadjianus </a:t>
            </a:r>
            <a:r>
              <a:rPr lang="fr-FR" sz="1200" dirty="0" smtClean="0"/>
              <a:t>:</a:t>
            </a:r>
          </a:p>
          <a:p>
            <a:pPr algn="ctr"/>
            <a:r>
              <a:rPr lang="fr-FR" sz="1200" dirty="0" smtClean="0"/>
              <a:t>Fortis gladiator</a:t>
            </a:r>
          </a:p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19" name="Picture 6" descr="C:\Users\Utilisateur\AppData\Local\Microsoft\Windows\INetCache\IE\F56PD6XC\lion_PNG2327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5286388"/>
            <a:ext cx="1418693" cy="1054089"/>
          </a:xfrm>
          <a:prstGeom prst="rect">
            <a:avLst/>
          </a:prstGeom>
          <a:noFill/>
        </p:spPr>
      </p:pic>
      <p:sp>
        <p:nvSpPr>
          <p:cNvPr id="20" name="Bulle ronde 19"/>
          <p:cNvSpPr/>
          <p:nvPr/>
        </p:nvSpPr>
        <p:spPr>
          <a:xfrm>
            <a:off x="5857884" y="4857760"/>
            <a:ext cx="1571636" cy="642942"/>
          </a:xfrm>
          <a:prstGeom prst="wedgeEllipseCallout">
            <a:avLst>
              <a:gd name="adj1" fmla="val 55574"/>
              <a:gd name="adj2" fmla="val 7192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100" b="1" dirty="0" smtClean="0"/>
              <a:t>Oh ! Ils ont l’air terrible ces deux-là !</a:t>
            </a:r>
            <a:endParaRPr lang="fr-FR" sz="1100" b="1" dirty="0"/>
          </a:p>
        </p:txBody>
      </p:sp>
      <p:cxnSp>
        <p:nvCxnSpPr>
          <p:cNvPr id="21" name="Connecteur droit avec flèche 20"/>
          <p:cNvCxnSpPr>
            <a:stCxn id="16" idx="0"/>
          </p:cNvCxnSpPr>
          <p:nvPr/>
        </p:nvCxnSpPr>
        <p:spPr>
          <a:xfrm rot="5400000" flipH="1" flipV="1">
            <a:off x="1178695" y="4179099"/>
            <a:ext cx="428628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17000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Alors, prêts pour l’aventure ?</a:t>
            </a:r>
            <a:endParaRPr lang="fr-FR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5602" name="Picture 2" descr="Rome road sign, vintage green with clouds background — Stock Photo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1357298"/>
            <a:ext cx="2000264" cy="1333509"/>
          </a:xfrm>
          <a:prstGeom prst="cloud">
            <a:avLst/>
          </a:prstGeom>
          <a:noFill/>
        </p:spPr>
      </p:pic>
      <p:pic>
        <p:nvPicPr>
          <p:cNvPr id="5" name="imgDrawing" descr="Coloriage et dessins gratuits Autobus d'école à imprimer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214554"/>
            <a:ext cx="4550499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1214414" y="3929066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>
                <a:solidFill>
                  <a:srgbClr val="FF0000"/>
                </a:solidFill>
              </a:rPr>
              <a:t>Faire du latin,</a:t>
            </a:r>
          </a:p>
          <a:p>
            <a:pPr algn="ctr"/>
            <a:r>
              <a:rPr lang="fr-FR" sz="1200" b="1" dirty="0" smtClean="0">
                <a:solidFill>
                  <a:srgbClr val="FF0000"/>
                </a:solidFill>
              </a:rPr>
              <a:t> c’est un peu partir pour Rome ... 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8" name="Bulle ronde 7"/>
          <p:cNvSpPr/>
          <p:nvPr/>
        </p:nvSpPr>
        <p:spPr>
          <a:xfrm>
            <a:off x="4857752" y="3143248"/>
            <a:ext cx="3071834" cy="571504"/>
          </a:xfrm>
          <a:prstGeom prst="wedgeEllipseCallout">
            <a:avLst>
              <a:gd name="adj1" fmla="val -66666"/>
              <a:gd name="adj2" fmla="val -2059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i="1" dirty="0" smtClean="0"/>
              <a:t>Alors, on t’emmène ?</a:t>
            </a:r>
            <a:endParaRPr lang="fr-FR" sz="1600" b="1" i="1" dirty="0"/>
          </a:p>
        </p:txBody>
      </p:sp>
      <p:sp>
        <p:nvSpPr>
          <p:cNvPr id="9" name="ZoneTexte 8"/>
          <p:cNvSpPr txBox="1"/>
          <p:nvPr/>
        </p:nvSpPr>
        <p:spPr>
          <a:xfrm>
            <a:off x="1714480" y="5500702"/>
            <a:ext cx="6357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00B050"/>
                </a:solidFill>
              </a:rPr>
              <a:t>Eh bien dépêche-toi de t’inscrire !!! </a:t>
            </a:r>
            <a:endParaRPr lang="fr-FR" sz="3200" b="1" i="1" dirty="0">
              <a:solidFill>
                <a:srgbClr val="00B050"/>
              </a:solidFill>
            </a:endParaRPr>
          </a:p>
        </p:txBody>
      </p:sp>
      <p:sp>
        <p:nvSpPr>
          <p:cNvPr id="10" name="Bulle ronde 9"/>
          <p:cNvSpPr/>
          <p:nvPr/>
        </p:nvSpPr>
        <p:spPr>
          <a:xfrm>
            <a:off x="500034" y="1857364"/>
            <a:ext cx="928694" cy="857256"/>
          </a:xfrm>
          <a:prstGeom prst="wedgeEllipseCallout">
            <a:avLst>
              <a:gd name="adj1" fmla="val 45106"/>
              <a:gd name="adj2" fmla="val 10731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Oui !!!</a:t>
            </a:r>
            <a:endParaRPr lang="fr-FR" sz="1200" dirty="0"/>
          </a:p>
        </p:txBody>
      </p:sp>
      <p:sp>
        <p:nvSpPr>
          <p:cNvPr id="11" name="Bulle ronde 10"/>
          <p:cNvSpPr/>
          <p:nvPr/>
        </p:nvSpPr>
        <p:spPr>
          <a:xfrm>
            <a:off x="2000232" y="1714488"/>
            <a:ext cx="928694" cy="785818"/>
          </a:xfrm>
          <a:prstGeom prst="wedgeEllipseCallout">
            <a:avLst>
              <a:gd name="adj1" fmla="val 24500"/>
              <a:gd name="adj2" fmla="val 117315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Moi aussi !</a:t>
            </a:r>
            <a:endParaRPr lang="fr-FR" sz="1400" dirty="0"/>
          </a:p>
        </p:txBody>
      </p:sp>
      <p:sp>
        <p:nvSpPr>
          <p:cNvPr id="12" name="Bulle ronde 11"/>
          <p:cNvSpPr/>
          <p:nvPr/>
        </p:nvSpPr>
        <p:spPr>
          <a:xfrm>
            <a:off x="3214678" y="1714488"/>
            <a:ext cx="1714512" cy="428628"/>
          </a:xfrm>
          <a:prstGeom prst="wedgeEllipseCallout">
            <a:avLst>
              <a:gd name="adj1" fmla="val -39858"/>
              <a:gd name="adj2" fmla="val 285726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Alors je viens. </a:t>
            </a:r>
            <a:endParaRPr lang="fr-FR" sz="1400" dirty="0"/>
          </a:p>
        </p:txBody>
      </p:sp>
    </p:spTree>
  </p:cSld>
  <p:clrMapOvr>
    <a:masterClrMapping/>
  </p:clrMapOvr>
  <p:transition spd="med" advClick="0" advTm="17000">
    <p:wedge/>
  </p:transition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548</Words>
  <PresentationFormat>Affichage à l'écran (4:3)</PresentationFormat>
  <Paragraphs>97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   Pourquoi choisir l’option  LCA  en 5ème ?     </vt:lpstr>
      <vt:lpstr>Les Romains ont tout inventé </vt:lpstr>
      <vt:lpstr>Diapositive 3</vt:lpstr>
      <vt:lpstr>Diapositive 4</vt:lpstr>
      <vt:lpstr>Les horaires  ? </vt:lpstr>
      <vt:lpstr>Que fait-on en cours de LATIN ?</vt:lpstr>
      <vt:lpstr>Les « petits plus » du collège de Lapalisse Au collège Lucien Colon, on apprend et on joue (en latin !!!!!)  les fables de Phèdre  Si, si, c’est obligé ... tout le monde y passe : c’est un vieux souvenir de jeunesse de la prof de Latin !!!</vt:lpstr>
      <vt:lpstr>Le fameux concours A.R.E.L.A.CLER ...</vt:lpstr>
      <vt:lpstr>Et voici le palmarès 2019-2020 !!!</vt:lpstr>
      <vt:lpstr>Et le séjour en Italie ...  Rome, Pompéi, Paestum les pâtes, la pizza, les glaces ... </vt:lpstr>
      <vt:lpstr> Et parfois, ... la chance d’assister à des combats      ... de vrais gladiateurs !!! </vt:lpstr>
      <vt:lpstr>Alors, prêts pour l’aventure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Pourquoi choisir l’option  LCA  en 5ème ?</dc:title>
  <dc:creator>Utilisateur</dc:creator>
  <cp:lastModifiedBy>Utilisateur</cp:lastModifiedBy>
  <cp:revision>78</cp:revision>
  <dcterms:created xsi:type="dcterms:W3CDTF">2020-05-13T13:45:20Z</dcterms:created>
  <dcterms:modified xsi:type="dcterms:W3CDTF">2020-06-16T21:05:51Z</dcterms:modified>
</cp:coreProperties>
</file>